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Twose" initials="PT" lastIdx="1" clrIdx="0">
    <p:extLst>
      <p:ext uri="{19B8F6BF-5375-455C-9EA6-DF929625EA0E}">
        <p15:presenceInfo xmlns:p15="http://schemas.microsoft.com/office/powerpoint/2012/main" userId="68a85da5663de9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2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73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512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16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1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7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45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66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32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2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23FA-E663-48C7-9A6E-C4D6B4EFF6EF}" type="datetimeFigureOut">
              <a:rPr lang="en-GB" smtClean="0"/>
              <a:pPr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22DC-3FE3-4467-95FA-9142A63A9D4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68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2ahUKEwjL8p_NzMTeAhWuxIUKHSLFB_sQjRx6BAgBEAU&amp;url=http://cardiffcriticalcare.co.uk/&amp;psig=AOvVaw1K5XfXmplW_qUuE2yf4EnE&amp;ust=154175970170573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.uk/url?sa=i&amp;rct=j&amp;q=&amp;esrc=s&amp;source=images&amp;cd=&amp;cad=rja&amp;uact=8&amp;ved=2ahUKEwjeuvrZzMTeAhVKx4UKHeKGCj4QjRx6BAgBEAU&amp;url=https://www.barryanddistrictnews.co.uk/news/16388627.serious-incidents-reported-at-cardiff-and-vale-health-board/&amp;psig=AOvVaw1NbIHiBBUJsNkUGejdpD2Q&amp;ust=154175972753762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71500" y="1267442"/>
            <a:ext cx="2042089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400" dirty="0"/>
          </a:p>
          <a:p>
            <a:pPr algn="ctr"/>
            <a:r>
              <a:rPr lang="en-GB" sz="1400" dirty="0"/>
              <a:t>Patient ID sticker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pic>
        <p:nvPicPr>
          <p:cNvPr id="1026" name="Picture 2" descr="Image result for cardiff critical care servic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0033" y="212036"/>
            <a:ext cx="763739" cy="763740"/>
          </a:xfrm>
          <a:prstGeom prst="rect">
            <a:avLst/>
          </a:prstGeom>
          <a:noFill/>
        </p:spPr>
      </p:pic>
      <p:pic>
        <p:nvPicPr>
          <p:cNvPr id="1030" name="Picture 6" descr="Image result for cardiff and vale university health boar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849" y="190130"/>
            <a:ext cx="2078726" cy="814326"/>
          </a:xfrm>
          <a:prstGeom prst="rect">
            <a:avLst/>
          </a:prstGeom>
          <a:noFill/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0C4564CB-7409-470A-B052-2BCA8A293DEC}"/>
              </a:ext>
            </a:extLst>
          </p:cNvPr>
          <p:cNvSpPr/>
          <p:nvPr/>
        </p:nvSpPr>
        <p:spPr>
          <a:xfrm>
            <a:off x="161562" y="212036"/>
            <a:ext cx="7169605" cy="10338197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063772" y="197978"/>
            <a:ext cx="4255023" cy="286232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ICU: Prone Ventilation: SUPINE</a:t>
            </a:r>
          </a:p>
          <a:p>
            <a:pPr algn="r"/>
            <a:r>
              <a:rPr lang="en-GB" sz="1000" b="1" i="1" dirty="0">
                <a:solidFill>
                  <a:schemeClr val="bg1"/>
                </a:solidFill>
              </a:rPr>
              <a:t>		Minimum 7 person Team</a:t>
            </a:r>
          </a:p>
          <a:p>
            <a:pPr algn="r"/>
            <a:r>
              <a:rPr lang="en-GB" sz="1000" b="1" i="1" dirty="0">
                <a:solidFill>
                  <a:schemeClr val="bg1"/>
                </a:solidFill>
              </a:rPr>
              <a:t>Include:    </a:t>
            </a:r>
          </a:p>
          <a:p>
            <a:pPr algn="r"/>
            <a:r>
              <a:rPr lang="en-GB" sz="1000" b="1" i="1" dirty="0">
                <a:solidFill>
                  <a:schemeClr val="bg1"/>
                </a:solidFill>
              </a:rPr>
              <a:t> ST5 or above anaesthetics or ICM,</a:t>
            </a:r>
          </a:p>
          <a:p>
            <a:pPr algn="r"/>
            <a:r>
              <a:rPr lang="en-GB" sz="1000" b="1" i="1" dirty="0">
                <a:solidFill>
                  <a:schemeClr val="bg1"/>
                </a:solidFill>
              </a:rPr>
              <a:t>Prone Team Lead and 5 others</a:t>
            </a:r>
          </a:p>
          <a:p>
            <a:pPr algn="r"/>
            <a:endParaRPr lang="en-GB" sz="1000" b="1" i="1" dirty="0">
              <a:solidFill>
                <a:schemeClr val="bg1"/>
              </a:solidFill>
            </a:endParaRPr>
          </a:p>
          <a:p>
            <a:pPr algn="r"/>
            <a:endParaRPr lang="en-GB" sz="1000" b="1" i="1" dirty="0">
              <a:solidFill>
                <a:schemeClr val="bg1"/>
              </a:solidFill>
            </a:endParaRPr>
          </a:p>
          <a:p>
            <a:pPr algn="r"/>
            <a:endParaRPr lang="en-GB" sz="1000" b="1" i="1" dirty="0">
              <a:solidFill>
                <a:schemeClr val="bg1"/>
              </a:solidFill>
            </a:endParaRPr>
          </a:p>
          <a:p>
            <a:pPr algn="r"/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  <a:p>
            <a:endParaRPr lang="en-GB" sz="1000" b="1" i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6225" y="1517034"/>
            <a:ext cx="408126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2.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36224" y="1264296"/>
            <a:ext cx="408126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1.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45746" y="578662"/>
            <a:ext cx="268010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TIME &amp; DATE: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145746" y="928679"/>
            <a:ext cx="1755567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NAME &amp; GRADE &amp; ROLE (S)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36222" y="1765408"/>
            <a:ext cx="408126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3.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136220" y="2018524"/>
            <a:ext cx="408126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4.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36220" y="2271262"/>
            <a:ext cx="408126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5.</a:t>
            </a:r>
          </a:p>
        </p:txBody>
      </p:sp>
      <p:sp>
        <p:nvSpPr>
          <p:cNvPr id="42" name="Freeform: Shape 15">
            <a:extLst>
              <a:ext uri="{FF2B5EF4-FFF2-40B4-BE49-F238E27FC236}">
                <a16:creationId xmlns:a16="http://schemas.microsoft.com/office/drawing/2014/main" xmlns="" id="{011A0243-51C9-47A1-A6B6-3835DF4901F6}"/>
              </a:ext>
            </a:extLst>
          </p:cNvPr>
          <p:cNvSpPr/>
          <p:nvPr/>
        </p:nvSpPr>
        <p:spPr>
          <a:xfrm>
            <a:off x="370205" y="3134307"/>
            <a:ext cx="6784340" cy="999086"/>
          </a:xfrm>
          <a:custGeom>
            <a:avLst/>
            <a:gdLst>
              <a:gd name="connsiteX0" fmla="*/ 0 w 1511934"/>
              <a:gd name="connsiteY0" fmla="*/ 223995 h 1343942"/>
              <a:gd name="connsiteX1" fmla="*/ 223995 w 1511934"/>
              <a:gd name="connsiteY1" fmla="*/ 0 h 1343942"/>
              <a:gd name="connsiteX2" fmla="*/ 1287939 w 1511934"/>
              <a:gd name="connsiteY2" fmla="*/ 0 h 1343942"/>
              <a:gd name="connsiteX3" fmla="*/ 1511934 w 1511934"/>
              <a:gd name="connsiteY3" fmla="*/ 223995 h 1343942"/>
              <a:gd name="connsiteX4" fmla="*/ 1511934 w 1511934"/>
              <a:gd name="connsiteY4" fmla="*/ 1119947 h 1343942"/>
              <a:gd name="connsiteX5" fmla="*/ 1287939 w 1511934"/>
              <a:gd name="connsiteY5" fmla="*/ 1343942 h 1343942"/>
              <a:gd name="connsiteX6" fmla="*/ 223995 w 1511934"/>
              <a:gd name="connsiteY6" fmla="*/ 1343942 h 1343942"/>
              <a:gd name="connsiteX7" fmla="*/ 0 w 1511934"/>
              <a:gd name="connsiteY7" fmla="*/ 1119947 h 1343942"/>
              <a:gd name="connsiteX8" fmla="*/ 0 w 1511934"/>
              <a:gd name="connsiteY8" fmla="*/ 223995 h 13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1934" h="1343942">
                <a:moveTo>
                  <a:pt x="0" y="223995"/>
                </a:moveTo>
                <a:cubicBezTo>
                  <a:pt x="0" y="100286"/>
                  <a:pt x="100286" y="0"/>
                  <a:pt x="223995" y="0"/>
                </a:cubicBezTo>
                <a:lnTo>
                  <a:pt x="1287939" y="0"/>
                </a:lnTo>
                <a:cubicBezTo>
                  <a:pt x="1411648" y="0"/>
                  <a:pt x="1511934" y="100286"/>
                  <a:pt x="1511934" y="223995"/>
                </a:cubicBezTo>
                <a:lnTo>
                  <a:pt x="1511934" y="1119947"/>
                </a:lnTo>
                <a:cubicBezTo>
                  <a:pt x="1511934" y="1243656"/>
                  <a:pt x="1411648" y="1343942"/>
                  <a:pt x="1287939" y="1343942"/>
                </a:cubicBezTo>
                <a:lnTo>
                  <a:pt x="223995" y="1343942"/>
                </a:lnTo>
                <a:cubicBezTo>
                  <a:pt x="100286" y="1343942"/>
                  <a:pt x="0" y="1243656"/>
                  <a:pt x="0" y="1119947"/>
                </a:cubicBezTo>
                <a:lnTo>
                  <a:pt x="0" y="223995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576" tIns="206576" rIns="206576" bIns="206576" numCol="1" spcCol="127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00" dirty="0">
              <a:solidFill>
                <a:schemeClr val="tx1"/>
              </a:solidFill>
            </a:endParaRPr>
          </a:p>
          <a:p>
            <a:pPr marL="0" lvl="0" indent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dirty="0">
                <a:solidFill>
                  <a:schemeClr val="tx1"/>
                </a:solidFill>
              </a:rPr>
              <a:t>Team introductions (MANDATORY)……………………………………………………………………………………………………………………………….</a:t>
            </a:r>
          </a:p>
          <a:p>
            <a:pPr marL="0" lvl="0" indent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dirty="0">
                <a:solidFill>
                  <a:schemeClr val="tx1"/>
                </a:solidFill>
              </a:rPr>
              <a:t>All team familiar with Cardiff proning technique……………………………………………………………………………………………………………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36220" y="2521667"/>
            <a:ext cx="408126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6.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36220" y="2766557"/>
            <a:ext cx="408126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/>
              <a:t>7.</a:t>
            </a:r>
          </a:p>
        </p:txBody>
      </p:sp>
      <p:sp>
        <p:nvSpPr>
          <p:cNvPr id="45" name="TextBox 47">
            <a:extLst>
              <a:ext uri="{FF2B5EF4-FFF2-40B4-BE49-F238E27FC236}">
                <a16:creationId xmlns:a16="http://schemas.microsoft.com/office/drawing/2014/main" xmlns="" id="{5DB26354-2256-437F-B028-5B00F9FA8064}"/>
              </a:ext>
            </a:extLst>
          </p:cNvPr>
          <p:cNvSpPr txBox="1"/>
          <p:nvPr/>
        </p:nvSpPr>
        <p:spPr>
          <a:xfrm>
            <a:off x="1636168" y="3136323"/>
            <a:ext cx="4284435" cy="26776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sz="1600" b="1" dirty="0">
                <a:solidFill>
                  <a:schemeClr val="bg1"/>
                </a:solidFill>
              </a:rPr>
              <a:t>Checks</a:t>
            </a:r>
          </a:p>
        </p:txBody>
      </p:sp>
      <p:sp>
        <p:nvSpPr>
          <p:cNvPr id="46" name="Freeform: Shape 16">
            <a:extLst>
              <a:ext uri="{FF2B5EF4-FFF2-40B4-BE49-F238E27FC236}">
                <a16:creationId xmlns:a16="http://schemas.microsoft.com/office/drawing/2014/main" xmlns="" id="{9510D8AB-8F40-4C62-B574-A0D160C6A6C7}"/>
              </a:ext>
            </a:extLst>
          </p:cNvPr>
          <p:cNvSpPr/>
          <p:nvPr/>
        </p:nvSpPr>
        <p:spPr>
          <a:xfrm>
            <a:off x="338617" y="4338602"/>
            <a:ext cx="6784339" cy="6139772"/>
          </a:xfrm>
          <a:custGeom>
            <a:avLst/>
            <a:gdLst>
              <a:gd name="connsiteX0" fmla="*/ 0 w 1511934"/>
              <a:gd name="connsiteY0" fmla="*/ 223995 h 1343942"/>
              <a:gd name="connsiteX1" fmla="*/ 223995 w 1511934"/>
              <a:gd name="connsiteY1" fmla="*/ 0 h 1343942"/>
              <a:gd name="connsiteX2" fmla="*/ 1287939 w 1511934"/>
              <a:gd name="connsiteY2" fmla="*/ 0 h 1343942"/>
              <a:gd name="connsiteX3" fmla="*/ 1511934 w 1511934"/>
              <a:gd name="connsiteY3" fmla="*/ 223995 h 1343942"/>
              <a:gd name="connsiteX4" fmla="*/ 1511934 w 1511934"/>
              <a:gd name="connsiteY4" fmla="*/ 1119947 h 1343942"/>
              <a:gd name="connsiteX5" fmla="*/ 1287939 w 1511934"/>
              <a:gd name="connsiteY5" fmla="*/ 1343942 h 1343942"/>
              <a:gd name="connsiteX6" fmla="*/ 223995 w 1511934"/>
              <a:gd name="connsiteY6" fmla="*/ 1343942 h 1343942"/>
              <a:gd name="connsiteX7" fmla="*/ 0 w 1511934"/>
              <a:gd name="connsiteY7" fmla="*/ 1119947 h 1343942"/>
              <a:gd name="connsiteX8" fmla="*/ 0 w 1511934"/>
              <a:gd name="connsiteY8" fmla="*/ 223995 h 13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1934" h="1343942">
                <a:moveTo>
                  <a:pt x="0" y="223995"/>
                </a:moveTo>
                <a:cubicBezTo>
                  <a:pt x="0" y="100286"/>
                  <a:pt x="100286" y="0"/>
                  <a:pt x="223995" y="0"/>
                </a:cubicBezTo>
                <a:lnTo>
                  <a:pt x="1287939" y="0"/>
                </a:lnTo>
                <a:cubicBezTo>
                  <a:pt x="1411648" y="0"/>
                  <a:pt x="1511934" y="100286"/>
                  <a:pt x="1511934" y="223995"/>
                </a:cubicBezTo>
                <a:lnTo>
                  <a:pt x="1511934" y="1119947"/>
                </a:lnTo>
                <a:cubicBezTo>
                  <a:pt x="1511934" y="1243656"/>
                  <a:pt x="1411648" y="1343942"/>
                  <a:pt x="1287939" y="1343942"/>
                </a:cubicBezTo>
                <a:lnTo>
                  <a:pt x="223995" y="1343942"/>
                </a:lnTo>
                <a:cubicBezTo>
                  <a:pt x="100286" y="1343942"/>
                  <a:pt x="0" y="1243656"/>
                  <a:pt x="0" y="1119947"/>
                </a:cubicBezTo>
                <a:lnTo>
                  <a:pt x="0" y="223995"/>
                </a:lnTo>
                <a:close/>
              </a:path>
            </a:pathLst>
          </a:custGeom>
          <a:noFill/>
          <a:ln w="50800"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576" tIns="206576" rIns="206576" bIns="206576" numCol="1" spcCol="127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644650">
              <a:spcBef>
                <a:spcPts val="300"/>
              </a:spcBef>
            </a:pPr>
            <a:endParaRPr lang="en-GB" sz="1000" dirty="0">
              <a:solidFill>
                <a:schemeClr val="tx1"/>
              </a:solidFill>
            </a:endParaRPr>
          </a:p>
          <a:p>
            <a:pPr defTabSz="164465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Prone equipment collected including 3 slide sheets, prone sheet, 3 straps, 3 pillows,2 flat sheets and ECG stickers</a:t>
            </a:r>
            <a:r>
              <a:rPr lang="en-GB" sz="1000" kern="1200" dirty="0">
                <a:solidFill>
                  <a:schemeClr val="tx1"/>
                </a:solidFill>
              </a:rPr>
              <a:t>….…</a:t>
            </a:r>
          </a:p>
          <a:p>
            <a:pPr defTabSz="164465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Prepare bed area ready for supine………………………………………………………………………………………………………………………………….</a:t>
            </a:r>
          </a:p>
          <a:p>
            <a:pPr defTabSz="1644650">
              <a:spcBef>
                <a:spcPts val="300"/>
              </a:spcBef>
            </a:pPr>
            <a:r>
              <a:rPr lang="en-GB" sz="1000" kern="1200" dirty="0">
                <a:solidFill>
                  <a:schemeClr val="tx1"/>
                </a:solidFill>
              </a:rPr>
              <a:t>Allocate</a:t>
            </a:r>
            <a:r>
              <a:rPr lang="en-GB" sz="1000" dirty="0">
                <a:solidFill>
                  <a:schemeClr val="tx1"/>
                </a:solidFill>
              </a:rPr>
              <a:t> job roles to team members………………………………………………………………………………………………………………………..……..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Increase the FiO</a:t>
            </a:r>
            <a:r>
              <a:rPr lang="en-GB" sz="1000" baseline="-25000" dirty="0">
                <a:solidFill>
                  <a:schemeClr val="tx1"/>
                </a:solidFill>
              </a:rPr>
              <a:t>2</a:t>
            </a:r>
            <a:r>
              <a:rPr lang="en-GB" sz="1000" dirty="0">
                <a:solidFill>
                  <a:schemeClr val="tx1"/>
                </a:solidFill>
              </a:rPr>
              <a:t> to 1.0 …………………………………………………………………………………………………………………………….…………..……….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Decide in which direction to turn (Consider the position of Arterial &amp; CVC lines)…………………………………………………..……….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Brief the team and decide actions in the event of an adverse event during the procedure  ………......................................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Place the arms to the side (palms facing thighs)……………………………………………………………………………………………………………..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Roll the patient to: </a:t>
            </a:r>
          </a:p>
          <a:p>
            <a:pPr lvl="2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Insert the slide sheets (excess slide sheet on the side the patient is being turned towards</a:t>
            </a:r>
          </a:p>
          <a:p>
            <a:pPr lvl="2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 (the patients back))</a:t>
            </a:r>
          </a:p>
          <a:p>
            <a:pPr lvl="2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Place the prone sheet (on top of the slide sheets, the top edge level with the shoulder)</a:t>
            </a:r>
          </a:p>
          <a:p>
            <a:pPr lvl="2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Roll the patient back</a:t>
            </a:r>
          </a:p>
          <a:p>
            <a:pPr lvl="2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Brace the patient and unravel the slide sheets and prone sheet…………………………………………………………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Centre the patient on the prone sheet (adjust the patients position if indicated)…………………………………………………………..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Remove the ECG leads, stickers and any other monitoring……………………………………………………………………………………………..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Place the 3</a:t>
            </a:r>
            <a:r>
              <a:rPr lang="en-GB" sz="1000" baseline="30000" dirty="0">
                <a:solidFill>
                  <a:schemeClr val="tx1"/>
                </a:solidFill>
              </a:rPr>
              <a:t>rd</a:t>
            </a:r>
            <a:r>
              <a:rPr lang="en-GB" sz="1000" dirty="0">
                <a:solidFill>
                  <a:schemeClr val="tx1"/>
                </a:solidFill>
              </a:rPr>
              <a:t> slide sheet folded in half, length ways over the patients back…………………………………………………………………….</a:t>
            </a:r>
            <a:r>
              <a:rPr lang="en-GB" sz="1000" dirty="0"/>
              <a:t>11. </a:t>
            </a:r>
            <a:r>
              <a:rPr lang="en-GB" sz="1000" dirty="0">
                <a:solidFill>
                  <a:schemeClr val="tx1"/>
                </a:solidFill>
              </a:rPr>
              <a:t>Position straps – Lock the loop of the strap (clip facing out), onto the handle of the prone sheet on the side the 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patient is turning to face, place strap through the handle on the other side and lay them over the patient ………………...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Slide the patient so their head is off the bed and slide to the opposite corner of the bed…………………………………………......</a:t>
            </a:r>
          </a:p>
          <a:p>
            <a:pPr lvl="0">
              <a:spcBef>
                <a:spcPts val="300"/>
              </a:spcBef>
            </a:pPr>
            <a:r>
              <a:rPr lang="en-GB" sz="1000" dirty="0">
                <a:solidFill>
                  <a:schemeClr val="tx1"/>
                </a:solidFill>
              </a:rPr>
              <a:t>Position the staff - 3 nurses on the side the patient is turning to face, 2 nurses on the other side………………………………….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How to use the straps and the slide sheets</a:t>
            </a:r>
          </a:p>
          <a:p>
            <a:r>
              <a:rPr lang="en-GB" sz="1000" dirty="0">
                <a:solidFill>
                  <a:schemeClr val="tx1"/>
                </a:solidFill>
              </a:rPr>
              <a:t>Staff behind the patient should pull the strap tight with one hand and brace the patient with the other hand………….….</a:t>
            </a:r>
          </a:p>
          <a:p>
            <a:r>
              <a:rPr lang="en-GB" sz="1000" dirty="0">
                <a:solidFill>
                  <a:schemeClr val="tx1"/>
                </a:solidFill>
              </a:rPr>
              <a:t>Nurses on the other side should pill the top slide sheet downwards……………………………………………………………………………….</a:t>
            </a:r>
          </a:p>
          <a:p>
            <a:r>
              <a:rPr lang="en-GB" sz="1000" dirty="0">
                <a:solidFill>
                  <a:schemeClr val="tx1"/>
                </a:solidFill>
              </a:rPr>
              <a:t>Adjust the position of the patient to ensure they will be positioned in the middle of the bed………………………………….…….</a:t>
            </a:r>
          </a:p>
          <a:p>
            <a:pPr algn="ctr"/>
            <a:r>
              <a:rPr lang="en-GB" sz="1000" u="sng" dirty="0">
                <a:solidFill>
                  <a:schemeClr val="tx1"/>
                </a:solidFill>
              </a:rPr>
              <a:t>1</a:t>
            </a:r>
            <a:r>
              <a:rPr lang="en-GB" sz="1000" u="sng" baseline="30000" dirty="0">
                <a:solidFill>
                  <a:schemeClr val="tx1"/>
                </a:solidFill>
              </a:rPr>
              <a:t>st</a:t>
            </a:r>
            <a:r>
              <a:rPr lang="en-GB" sz="1000" u="sng" dirty="0">
                <a:solidFill>
                  <a:schemeClr val="tx1"/>
                </a:solidFill>
              </a:rPr>
              <a:t> movement to turn the patient through 90 degrees onto their side</a:t>
            </a:r>
          </a:p>
          <a:p>
            <a:pPr algn="ctr"/>
            <a:r>
              <a:rPr lang="en-GB" sz="1000" u="sng" dirty="0">
                <a:solidFill>
                  <a:schemeClr val="tx1"/>
                </a:solidFill>
              </a:rPr>
              <a:t>2</a:t>
            </a:r>
            <a:r>
              <a:rPr lang="en-GB" sz="1000" u="sng" baseline="30000" dirty="0">
                <a:solidFill>
                  <a:schemeClr val="tx1"/>
                </a:solidFill>
              </a:rPr>
              <a:t>nd</a:t>
            </a:r>
            <a:r>
              <a:rPr lang="en-GB" sz="1000" u="sng" dirty="0">
                <a:solidFill>
                  <a:schemeClr val="tx1"/>
                </a:solidFill>
              </a:rPr>
              <a:t> movement lower the patient into the supine position</a:t>
            </a:r>
          </a:p>
          <a:p>
            <a:r>
              <a:rPr lang="en-GB" sz="1000" dirty="0">
                <a:solidFill>
                  <a:schemeClr val="tx1"/>
                </a:solidFill>
              </a:rPr>
              <a:t>Slide the patient down so their head is on the bed…………………………………………………………………………………………………….……</a:t>
            </a:r>
          </a:p>
          <a:p>
            <a:r>
              <a:rPr lang="en-GB" sz="1000" dirty="0">
                <a:solidFill>
                  <a:schemeClr val="tx1"/>
                </a:solidFill>
              </a:rPr>
              <a:t>Unclip and remove the straps, prone sheet and pillows and remove slide sheets……………………………………………………........</a:t>
            </a:r>
          </a:p>
          <a:p>
            <a:r>
              <a:rPr lang="en-GB" sz="1000" dirty="0">
                <a:solidFill>
                  <a:schemeClr val="tx1"/>
                </a:solidFill>
              </a:rPr>
              <a:t>Reattach ECG and other monitoring………………………………………………………………………………………………………………………………..</a:t>
            </a:r>
          </a:p>
          <a:p>
            <a:pPr marL="0" lvl="0" indent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000" b="1" kern="1200" dirty="0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0935F6EC-C66A-494C-9550-CD23DAD07137}"/>
              </a:ext>
            </a:extLst>
          </p:cNvPr>
          <p:cNvSpPr/>
          <p:nvPr/>
        </p:nvSpPr>
        <p:spPr>
          <a:xfrm>
            <a:off x="6573846" y="3697958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90395FA1-37AA-47CC-B4CB-6A94D6B49057}"/>
              </a:ext>
            </a:extLst>
          </p:cNvPr>
          <p:cNvSpPr/>
          <p:nvPr/>
        </p:nvSpPr>
        <p:spPr>
          <a:xfrm>
            <a:off x="6573846" y="3508798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9">
            <a:extLst>
              <a:ext uri="{FF2B5EF4-FFF2-40B4-BE49-F238E27FC236}">
                <a16:creationId xmlns:a16="http://schemas.microsoft.com/office/drawing/2014/main" xmlns="" id="{F013C1A9-D47E-48C4-9B3C-AB18BD4CF4D4}"/>
              </a:ext>
            </a:extLst>
          </p:cNvPr>
          <p:cNvSpPr txBox="1"/>
          <p:nvPr/>
        </p:nvSpPr>
        <p:spPr>
          <a:xfrm>
            <a:off x="1636168" y="4243480"/>
            <a:ext cx="4284435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solidFill>
                  <a:schemeClr val="bg1"/>
                </a:solidFill>
              </a:rPr>
              <a:t>Return to Supine Procedure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F7CB9A23-750A-42F0-BAB9-9B528F554680}"/>
              </a:ext>
            </a:extLst>
          </p:cNvPr>
          <p:cNvSpPr/>
          <p:nvPr/>
        </p:nvSpPr>
        <p:spPr>
          <a:xfrm>
            <a:off x="6592267" y="5584777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37CC976F-9471-474B-B6BC-63864C2F6B5A}"/>
              </a:ext>
            </a:extLst>
          </p:cNvPr>
          <p:cNvSpPr/>
          <p:nvPr/>
        </p:nvSpPr>
        <p:spPr>
          <a:xfrm>
            <a:off x="6601792" y="5776949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137EE316-7889-4BA1-B825-49A2B1120E92}"/>
              </a:ext>
            </a:extLst>
          </p:cNvPr>
          <p:cNvSpPr/>
          <p:nvPr/>
        </p:nvSpPr>
        <p:spPr>
          <a:xfrm>
            <a:off x="6601792" y="5979205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43C86E2A-FD9A-4104-AA38-B8D954BA79FA}"/>
              </a:ext>
            </a:extLst>
          </p:cNvPr>
          <p:cNvSpPr/>
          <p:nvPr/>
        </p:nvSpPr>
        <p:spPr>
          <a:xfrm>
            <a:off x="6578434" y="7410395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060E1FD2-D37A-44D7-83BE-0D9A1C1F0F07}"/>
              </a:ext>
            </a:extLst>
          </p:cNvPr>
          <p:cNvSpPr/>
          <p:nvPr/>
        </p:nvSpPr>
        <p:spPr>
          <a:xfrm>
            <a:off x="6577603" y="7608473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BD97D93C-2222-4B60-8D3B-3A0D9CE9F745}"/>
              </a:ext>
            </a:extLst>
          </p:cNvPr>
          <p:cNvSpPr/>
          <p:nvPr/>
        </p:nvSpPr>
        <p:spPr>
          <a:xfrm>
            <a:off x="6582742" y="7944018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57A679E1-5FF1-4B9D-940C-4500BB3CA6F5}"/>
              </a:ext>
            </a:extLst>
          </p:cNvPr>
          <p:cNvSpPr/>
          <p:nvPr/>
        </p:nvSpPr>
        <p:spPr>
          <a:xfrm>
            <a:off x="6601792" y="8987162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B6FCF459-152A-4868-A3CF-FDE85C79B2D6}"/>
              </a:ext>
            </a:extLst>
          </p:cNvPr>
          <p:cNvSpPr/>
          <p:nvPr/>
        </p:nvSpPr>
        <p:spPr>
          <a:xfrm>
            <a:off x="6582742" y="8151710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219529CA-6DAB-4DE3-B5FC-CD7C24717E69}"/>
              </a:ext>
            </a:extLst>
          </p:cNvPr>
          <p:cNvSpPr/>
          <p:nvPr/>
        </p:nvSpPr>
        <p:spPr>
          <a:xfrm>
            <a:off x="6579954" y="8347961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3CF667B7-84E1-47C4-899B-551CADE8985B}"/>
              </a:ext>
            </a:extLst>
          </p:cNvPr>
          <p:cNvSpPr/>
          <p:nvPr/>
        </p:nvSpPr>
        <p:spPr>
          <a:xfrm>
            <a:off x="6592267" y="5393752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93FB6B2E-4959-4AFD-A4D3-1A564B16456E}"/>
              </a:ext>
            </a:extLst>
          </p:cNvPr>
          <p:cNvSpPr/>
          <p:nvPr/>
        </p:nvSpPr>
        <p:spPr>
          <a:xfrm>
            <a:off x="6582742" y="4792491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AED051DF-A0CB-4E6F-AAF1-B68F3108AE75}"/>
              </a:ext>
            </a:extLst>
          </p:cNvPr>
          <p:cNvSpPr/>
          <p:nvPr/>
        </p:nvSpPr>
        <p:spPr>
          <a:xfrm>
            <a:off x="6599004" y="8802142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4BD4007B-979C-425B-9806-AD6120631A88}"/>
              </a:ext>
            </a:extLst>
          </p:cNvPr>
          <p:cNvSpPr/>
          <p:nvPr/>
        </p:nvSpPr>
        <p:spPr>
          <a:xfrm>
            <a:off x="6603828" y="9170503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D5088A3D-475A-4E60-9FF3-F402BF28F87C}"/>
              </a:ext>
            </a:extLst>
          </p:cNvPr>
          <p:cNvSpPr/>
          <p:nvPr/>
        </p:nvSpPr>
        <p:spPr>
          <a:xfrm>
            <a:off x="6613353" y="9552038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533BC07B-07F1-4E7F-9240-DAB95F764E4F}"/>
              </a:ext>
            </a:extLst>
          </p:cNvPr>
          <p:cNvSpPr/>
          <p:nvPr/>
        </p:nvSpPr>
        <p:spPr>
          <a:xfrm>
            <a:off x="6613353" y="9733130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EFD5603C-551E-4C66-B244-E223554F4B4A}"/>
              </a:ext>
            </a:extLst>
          </p:cNvPr>
          <p:cNvSpPr/>
          <p:nvPr/>
        </p:nvSpPr>
        <p:spPr>
          <a:xfrm>
            <a:off x="6613353" y="9913099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07E923A9-1543-4EB4-937E-63EB26F671B5}"/>
              </a:ext>
            </a:extLst>
          </p:cNvPr>
          <p:cNvSpPr/>
          <p:nvPr/>
        </p:nvSpPr>
        <p:spPr>
          <a:xfrm>
            <a:off x="6577042" y="4985190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xmlns="" id="{0AF12796-6169-491A-AEF3-99FCB189B7EF}"/>
              </a:ext>
            </a:extLst>
          </p:cNvPr>
          <p:cNvSpPr/>
          <p:nvPr/>
        </p:nvSpPr>
        <p:spPr>
          <a:xfrm>
            <a:off x="6582742" y="5176518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43C86E2A-FD9A-4104-AA38-B8D954BA79FA}"/>
              </a:ext>
            </a:extLst>
          </p:cNvPr>
          <p:cNvSpPr/>
          <p:nvPr/>
        </p:nvSpPr>
        <p:spPr>
          <a:xfrm>
            <a:off x="6578434" y="7048445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3C86E2A-FD9A-4104-AA38-B8D954BA79FA}"/>
              </a:ext>
            </a:extLst>
          </p:cNvPr>
          <p:cNvSpPr/>
          <p:nvPr/>
        </p:nvSpPr>
        <p:spPr>
          <a:xfrm>
            <a:off x="6578434" y="7229420"/>
            <a:ext cx="136486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1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2296" y="1039328"/>
            <a:ext cx="6135081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rgbClr val="FF0000"/>
                </a:solidFill>
              </a:rPr>
              <a:t>MANDATORY CHECK 1: Position and ventilation crosschecked by adequate tidal volume and etCO2 trace…….……</a:t>
            </a: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rgbClr val="FF0000"/>
                </a:solidFill>
              </a:rPr>
              <a:t>MANDATORY CHECK 2: PaO2 15mins post procedure……………………………………………………………………………………….…</a:t>
            </a: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rgbClr val="FF0000"/>
                </a:solidFill>
              </a:rPr>
              <a:t>MANDATORY CHECK 3: Ensure furosemide 20mg BD for all patients with positive fluid balance and  </a:t>
            </a:r>
            <a:r>
              <a:rPr lang="en-GB" sz="1000" b="1" dirty="0" err="1">
                <a:solidFill>
                  <a:srgbClr val="FF0000"/>
                </a:solidFill>
              </a:rPr>
              <a:t>NAd</a:t>
            </a:r>
            <a:r>
              <a:rPr lang="en-GB" sz="1000" b="1" dirty="0">
                <a:solidFill>
                  <a:srgbClr val="FF0000"/>
                </a:solidFill>
              </a:rPr>
              <a:t> &lt; 0.5mcg with MAP &gt; 60mmHg………………………………………………………………………………………………………………………………</a:t>
            </a: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rgbClr val="FF0000"/>
                </a:solidFill>
              </a:rPr>
              <a:t>DATE / TIME DUE FOR REVIEW: ____/____/_____    ____:____</a:t>
            </a:r>
            <a:endParaRPr lang="en-GB" sz="1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C4564CB-7409-470A-B052-2BCA8A293DEC}"/>
              </a:ext>
            </a:extLst>
          </p:cNvPr>
          <p:cNvSpPr/>
          <p:nvPr/>
        </p:nvSpPr>
        <p:spPr>
          <a:xfrm>
            <a:off x="176981" y="184355"/>
            <a:ext cx="7145593" cy="10325593"/>
          </a:xfrm>
          <a:prstGeom prst="rect">
            <a:avLst/>
          </a:prstGeom>
          <a:noFill/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7">
            <a:extLst>
              <a:ext uri="{FF2B5EF4-FFF2-40B4-BE49-F238E27FC236}">
                <a16:creationId xmlns:a16="http://schemas.microsoft.com/office/drawing/2014/main" xmlns="" id="{57594776-C067-418C-BA5F-139C553E7CD4}"/>
              </a:ext>
            </a:extLst>
          </p:cNvPr>
          <p:cNvSpPr/>
          <p:nvPr/>
        </p:nvSpPr>
        <p:spPr>
          <a:xfrm>
            <a:off x="424014" y="566675"/>
            <a:ext cx="6671284" cy="1683230"/>
          </a:xfrm>
          <a:custGeom>
            <a:avLst/>
            <a:gdLst>
              <a:gd name="connsiteX0" fmla="*/ 0 w 1511934"/>
              <a:gd name="connsiteY0" fmla="*/ 223995 h 1343942"/>
              <a:gd name="connsiteX1" fmla="*/ 223995 w 1511934"/>
              <a:gd name="connsiteY1" fmla="*/ 0 h 1343942"/>
              <a:gd name="connsiteX2" fmla="*/ 1287939 w 1511934"/>
              <a:gd name="connsiteY2" fmla="*/ 0 h 1343942"/>
              <a:gd name="connsiteX3" fmla="*/ 1511934 w 1511934"/>
              <a:gd name="connsiteY3" fmla="*/ 223995 h 1343942"/>
              <a:gd name="connsiteX4" fmla="*/ 1511934 w 1511934"/>
              <a:gd name="connsiteY4" fmla="*/ 1119947 h 1343942"/>
              <a:gd name="connsiteX5" fmla="*/ 1287939 w 1511934"/>
              <a:gd name="connsiteY5" fmla="*/ 1343942 h 1343942"/>
              <a:gd name="connsiteX6" fmla="*/ 223995 w 1511934"/>
              <a:gd name="connsiteY6" fmla="*/ 1343942 h 1343942"/>
              <a:gd name="connsiteX7" fmla="*/ 0 w 1511934"/>
              <a:gd name="connsiteY7" fmla="*/ 1119947 h 1343942"/>
              <a:gd name="connsiteX8" fmla="*/ 0 w 1511934"/>
              <a:gd name="connsiteY8" fmla="*/ 223995 h 13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1934" h="1343942">
                <a:moveTo>
                  <a:pt x="0" y="223995"/>
                </a:moveTo>
                <a:cubicBezTo>
                  <a:pt x="0" y="100286"/>
                  <a:pt x="100286" y="0"/>
                  <a:pt x="223995" y="0"/>
                </a:cubicBezTo>
                <a:lnTo>
                  <a:pt x="1287939" y="0"/>
                </a:lnTo>
                <a:cubicBezTo>
                  <a:pt x="1411648" y="0"/>
                  <a:pt x="1511934" y="100286"/>
                  <a:pt x="1511934" y="223995"/>
                </a:cubicBezTo>
                <a:lnTo>
                  <a:pt x="1511934" y="1119947"/>
                </a:lnTo>
                <a:cubicBezTo>
                  <a:pt x="1511934" y="1243656"/>
                  <a:pt x="1411648" y="1343942"/>
                  <a:pt x="1287939" y="1343942"/>
                </a:cubicBezTo>
                <a:lnTo>
                  <a:pt x="223995" y="1343942"/>
                </a:lnTo>
                <a:cubicBezTo>
                  <a:pt x="100286" y="1343942"/>
                  <a:pt x="0" y="1243656"/>
                  <a:pt x="0" y="1119947"/>
                </a:cubicBezTo>
                <a:lnTo>
                  <a:pt x="0" y="223995"/>
                </a:lnTo>
                <a:close/>
              </a:path>
            </a:pathLst>
          </a:custGeom>
          <a:noFill/>
          <a:ln w="50800">
            <a:solidFill>
              <a:schemeClr val="accent6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576" tIns="206576" rIns="206576" bIns="206576" numCol="1" spcCol="127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</a:endParaRPr>
          </a:p>
          <a:p>
            <a:pPr lvl="0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xmlns="" id="{4C0CD91B-4AE5-4B87-BF51-9D541B223728}"/>
              </a:ext>
            </a:extLst>
          </p:cNvPr>
          <p:cNvSpPr txBox="1"/>
          <p:nvPr/>
        </p:nvSpPr>
        <p:spPr>
          <a:xfrm>
            <a:off x="1406875" y="565808"/>
            <a:ext cx="5070813" cy="33855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dirty="0">
                <a:solidFill>
                  <a:schemeClr val="bg1"/>
                </a:solidFill>
              </a:rPr>
              <a:t>TEAM SIGN OUT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E195798-0FBE-4D76-A41A-FB199E76DD62}"/>
              </a:ext>
            </a:extLst>
          </p:cNvPr>
          <p:cNvSpPr txBox="1"/>
          <p:nvPr/>
        </p:nvSpPr>
        <p:spPr>
          <a:xfrm>
            <a:off x="228600" y="9822669"/>
            <a:ext cx="3531056" cy="646331"/>
          </a:xfrm>
          <a:prstGeom prst="rect">
            <a:avLst/>
          </a:prstGeom>
          <a:solidFill>
            <a:schemeClr val="accent6"/>
          </a:solidFill>
          <a:ln w="508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Prone Ventilation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B0F9A021-ED5A-40A3-B007-449989860EB8}"/>
              </a:ext>
            </a:extLst>
          </p:cNvPr>
          <p:cNvSpPr/>
          <p:nvPr/>
        </p:nvSpPr>
        <p:spPr>
          <a:xfrm>
            <a:off x="6695227" y="1039328"/>
            <a:ext cx="144000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1E842E08-F32C-43AA-82CF-E7DBA5F3E2DF}"/>
              </a:ext>
            </a:extLst>
          </p:cNvPr>
          <p:cNvSpPr/>
          <p:nvPr/>
        </p:nvSpPr>
        <p:spPr>
          <a:xfrm>
            <a:off x="6695227" y="1227034"/>
            <a:ext cx="144000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8AA44807-27FD-4B61-A4FA-7786C079E350}"/>
              </a:ext>
            </a:extLst>
          </p:cNvPr>
          <p:cNvSpPr/>
          <p:nvPr/>
        </p:nvSpPr>
        <p:spPr>
          <a:xfrm>
            <a:off x="6695227" y="1565648"/>
            <a:ext cx="144000" cy="14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1263</TotalTime>
  <Words>519</Words>
  <Application>Microsoft Office PowerPoint</Application>
  <PresentationFormat>Custom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CVC INSERTION BUNDLE</dc:title>
  <dc:creator>Joe Boylan</dc:creator>
  <cp:lastModifiedBy>Caroline Burford (Cardiff and Vale UHB - CRITICAL CARE)</cp:lastModifiedBy>
  <cp:revision>263</cp:revision>
  <cp:lastPrinted>2019-02-15T10:42:21Z</cp:lastPrinted>
  <dcterms:created xsi:type="dcterms:W3CDTF">2018-10-30T10:07:02Z</dcterms:created>
  <dcterms:modified xsi:type="dcterms:W3CDTF">2020-04-13T20:10:11Z</dcterms:modified>
</cp:coreProperties>
</file>